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6"/>
  </p:notesMasterIdLst>
  <p:sldIdLst>
    <p:sldId id="256" r:id="rId2"/>
    <p:sldId id="259" r:id="rId3"/>
    <p:sldId id="407" r:id="rId4"/>
    <p:sldId id="387" r:id="rId5"/>
    <p:sldId id="401" r:id="rId6"/>
    <p:sldId id="267" r:id="rId7"/>
    <p:sldId id="402" r:id="rId8"/>
    <p:sldId id="395" r:id="rId9"/>
    <p:sldId id="313" r:id="rId10"/>
    <p:sldId id="296" r:id="rId11"/>
    <p:sldId id="272" r:id="rId12"/>
    <p:sldId id="274" r:id="rId13"/>
    <p:sldId id="275" r:id="rId14"/>
    <p:sldId id="276" r:id="rId15"/>
    <p:sldId id="279" r:id="rId16"/>
    <p:sldId id="352" r:id="rId17"/>
    <p:sldId id="354" r:id="rId18"/>
    <p:sldId id="283" r:id="rId19"/>
    <p:sldId id="281" r:id="rId20"/>
    <p:sldId id="290" r:id="rId21"/>
    <p:sldId id="355" r:id="rId22"/>
    <p:sldId id="357" r:id="rId23"/>
    <p:sldId id="358" r:id="rId24"/>
    <p:sldId id="285" r:id="rId25"/>
    <p:sldId id="338" r:id="rId26"/>
    <p:sldId id="423" r:id="rId27"/>
    <p:sldId id="405" r:id="rId28"/>
    <p:sldId id="406" r:id="rId29"/>
    <p:sldId id="404" r:id="rId30"/>
    <p:sldId id="408" r:id="rId31"/>
    <p:sldId id="409" r:id="rId32"/>
    <p:sldId id="410" r:id="rId33"/>
    <p:sldId id="411" r:id="rId34"/>
    <p:sldId id="412" r:id="rId35"/>
    <p:sldId id="413" r:id="rId36"/>
    <p:sldId id="414" r:id="rId37"/>
    <p:sldId id="415" r:id="rId38"/>
    <p:sldId id="416" r:id="rId39"/>
    <p:sldId id="417" r:id="rId40"/>
    <p:sldId id="418" r:id="rId41"/>
    <p:sldId id="419" r:id="rId42"/>
    <p:sldId id="420" r:id="rId43"/>
    <p:sldId id="421" r:id="rId44"/>
    <p:sldId id="422" r:id="rId4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36544F"/>
    <a:srgbClr val="5AB88F"/>
    <a:srgbClr val="E99866"/>
    <a:srgbClr val="025249"/>
    <a:srgbClr val="41719C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82"/>
    <p:restoredTop sz="85152" autoAdjust="0"/>
  </p:normalViewPr>
  <p:slideViewPr>
    <p:cSldViewPr snapToGrid="0" snapToObjects="1">
      <p:cViewPr>
        <p:scale>
          <a:sx n="99" d="100"/>
          <a:sy n="99" d="100"/>
        </p:scale>
        <p:origin x="440" y="33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0.png>
</file>

<file path=ppt/media/image13.png>
</file>

<file path=ppt/media/image14.png>
</file>

<file path=ppt/media/image15.png>
</file>

<file path=ppt/media/image16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21.09.17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8499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79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5059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18043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1433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8328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 sehen wie das komplette Password Formular; die verwendeten Komponenten </a:t>
            </a:r>
            <a:r>
              <a:rPr lang="de-DE" dirty="0" err="1" smtClean="0"/>
              <a:t>CheckLabelList</a:t>
            </a:r>
            <a:r>
              <a:rPr lang="de-DE" baseline="0" dirty="0" smtClean="0"/>
              <a:t> und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kennen wir schon. Neu ist das input-Feld für das Passwort, dessen Inhalt – also das eingegebene Passwort – im Zustand der </a:t>
            </a:r>
            <a:r>
              <a:rPr lang="de-DE" baseline="0" dirty="0" err="1" smtClean="0"/>
              <a:t>PasswordForm</a:t>
            </a:r>
            <a:r>
              <a:rPr lang="de-DE" baseline="0" dirty="0" smtClean="0"/>
              <a:t>-Komponente gespeichert wird.</a:t>
            </a:r>
          </a:p>
          <a:p>
            <a:r>
              <a:rPr lang="de-DE" baseline="0" dirty="0" smtClean="0"/>
              <a:t>Abhängig vom eingegebenen Text werden die „Status“ der </a:t>
            </a:r>
            <a:r>
              <a:rPr lang="de-DE" baseline="0" dirty="0" err="1" smtClean="0"/>
              <a:t>CheckLabel</a:t>
            </a:r>
            <a:r>
              <a:rPr lang="de-DE" baseline="0" dirty="0" smtClean="0"/>
              <a:t> neu bestimmt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760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654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7278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Sehen wir uns zunächst nur die Verarbeitung des Eingabefeldes an.</a:t>
            </a:r>
            <a:r>
              <a:rPr lang="de-DE" baseline="0" dirty="0" smtClean="0"/>
              <a:t> Zunächst binden wir den Wert aus dem Zustand als ‚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‘ an das input-Feld. Da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nicht über ein 2-Wege-Databinding verfügt, müssen wir uns selber darum kümmern, Änderungen aus dem Eingabefeld in den Zustand zurückzuschreiben. Das machen wir,  in dem wir einen Event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am Eingabefeld registrieren. Dieser </a:t>
            </a:r>
            <a:r>
              <a:rPr lang="de-DE" baseline="0" dirty="0" err="1" smtClean="0"/>
              <a:t>Listener</a:t>
            </a:r>
            <a:r>
              <a:rPr lang="de-DE" baseline="0" dirty="0" smtClean="0"/>
              <a:t> wird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aufgerufen, sobald sich der Text im Eingabefeld ändert, also wenn </a:t>
            </a:r>
            <a:r>
              <a:rPr lang="de-DE" baseline="0" dirty="0" err="1" smtClean="0"/>
              <a:t>bspw</a:t>
            </a:r>
            <a:r>
              <a:rPr lang="de-DE" baseline="0" dirty="0" smtClean="0"/>
              <a:t> ein Zeichen eingegeben oder gelöscht wurde. Über den Event kommen wir an den neuen Wert, also den Wert, der zurzeit im Eingabefeld steht. Diesen Wert schreiben wir mittels </a:t>
            </a:r>
            <a:r>
              <a:rPr lang="de-DE" baseline="0" dirty="0" err="1" smtClean="0"/>
              <a:t>setState</a:t>
            </a:r>
            <a:r>
              <a:rPr lang="de-DE" baseline="0" dirty="0" smtClean="0"/>
              <a:t> in den neuen Zustand...</a:t>
            </a:r>
          </a:p>
          <a:p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>
                <a:solidFill>
                  <a:srgbClr val="FF0000"/>
                </a:solidFill>
              </a:rPr>
              <a:t>Kein 2-Wege-Databinding!!!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0538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301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...dieser</a:t>
            </a:r>
            <a:r>
              <a:rPr lang="de-DE" baseline="0" dirty="0" smtClean="0"/>
              <a:t> Aufruf führt dazu, dass die </a:t>
            </a:r>
            <a:r>
              <a:rPr lang="de-DE" baseline="0" dirty="0" err="1" smtClean="0"/>
              <a:t>render</a:t>
            </a:r>
            <a:r>
              <a:rPr lang="de-DE" baseline="0" dirty="0" smtClean="0"/>
              <a:t>-Methode von </a:t>
            </a:r>
            <a:r>
              <a:rPr lang="de-DE" baseline="0" dirty="0" err="1" smtClean="0"/>
              <a:t>React</a:t>
            </a:r>
            <a:r>
              <a:rPr lang="de-DE" baseline="0" dirty="0" smtClean="0"/>
              <a:t> neu aufgerufen wird.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1196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Herausforderung:</a:t>
            </a:r>
            <a:r>
              <a:rPr lang="de-DE" baseline="0" dirty="0" smtClean="0"/>
              <a:t> </a:t>
            </a:r>
            <a:r>
              <a:rPr lang="de-DE" dirty="0" smtClean="0"/>
              <a:t>BEI JEDEM TASTENDRUCK!!!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38375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06886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905448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77142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08301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84183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076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2020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1778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707580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0810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5541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98786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9056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562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227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200150" y="1143000"/>
            <a:ext cx="44577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935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BED-CON BERLIN | SEPTEMBER 2017 | @NILSHARTMANN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221049" y="1640063"/>
            <a:ext cx="7463903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7811">
            <a:off x="7842855" y="891147"/>
            <a:ext cx="1117578" cy="994287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1383853" y="1640063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5252179" y="435144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383853" y="1470880"/>
            <a:ext cx="721556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800" b="1" dirty="0" smtClean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r>
              <a:rPr lang="de-DE" sz="2800" b="1" dirty="0" smtClean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MODERNE WEB-ANWENDUNGEN MIT</a:t>
            </a:r>
            <a:endParaRPr lang="de-DE" sz="2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1" y="3346869"/>
            <a:ext cx="927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JSX Spracherweiterung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92309" y="1794715"/>
            <a:ext cx="9317451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Anstatt einer Template Sprache: 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HTML in JavaScript integrieren</a:t>
            </a:r>
            <a:endParaRPr lang="de-DE" sz="227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Erlaubt Schreiben von HTML-artigen Ausdrücken im JavaScript-Code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 zu regulärem JavaScript Code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compiliert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(z.B. Babel, 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Optional</a:t>
            </a:r>
          </a:p>
          <a:p>
            <a:pPr marL="232172" indent="-232172">
              <a:lnSpc>
                <a:spcPct val="120000"/>
              </a:lnSpc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2309" y="4377225"/>
            <a:ext cx="79008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&lt;h1&gt;</a:t>
            </a:r>
            <a:r>
              <a:rPr lang="de-DE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r>
              <a:rPr lang="de-DE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&lt;/h1&gt;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9" name="Rechteck 8"/>
          <p:cNvSpPr/>
          <p:nvPr/>
        </p:nvSpPr>
        <p:spPr>
          <a:xfrm>
            <a:off x="192309" y="5359298"/>
            <a:ext cx="93174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Lemmy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greeting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React.createElement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('h1', null, '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Hello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', </a:t>
            </a:r>
            <a:r>
              <a:rPr lang="de-DE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10" name="Rechteck 9"/>
          <p:cNvSpPr/>
          <p:nvPr/>
        </p:nvSpPr>
        <p:spPr>
          <a:xfrm>
            <a:off x="192310" y="4179949"/>
            <a:ext cx="5469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dirty="0"/>
          </a:p>
        </p:txBody>
      </p:sp>
      <p:sp>
        <p:nvSpPr>
          <p:cNvPr id="11" name="Rechteck 10"/>
          <p:cNvSpPr/>
          <p:nvPr/>
        </p:nvSpPr>
        <p:spPr>
          <a:xfrm>
            <a:off x="192310" y="5129876"/>
            <a:ext cx="24801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Übersetztes JavaScript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3800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Eine </a:t>
            </a:r>
            <a:r>
              <a:rPr lang="de-DE" dirty="0" err="1" smtClean="0"/>
              <a:t>React</a:t>
            </a:r>
            <a:r>
              <a:rPr lang="de-DE" dirty="0" smtClean="0"/>
              <a:t> Komponente: Als Funktion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5537821" cy="180049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="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"&gt;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At least 8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characters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long</a:t>
            </a:r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</a:t>
            </a:r>
          </a:p>
          <a:p>
            <a:r>
              <a:rPr lang="de-DE" sz="1950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7893884" y="3554561"/>
            <a:ext cx="1778311" cy="3424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25" b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JSX</a:t>
            </a:r>
            <a:endParaRPr lang="de-DE" sz="1625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Komponentenfunktion</a:t>
            </a:r>
          </a:p>
        </p:txBody>
      </p:sp>
      <p:sp>
        <p:nvSpPr>
          <p:cNvPr id="8" name="Rechteck 7"/>
          <p:cNvSpPr/>
          <p:nvPr/>
        </p:nvSpPr>
        <p:spPr>
          <a:xfrm>
            <a:off x="103155" y="1784810"/>
            <a:ext cx="28842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 </a:t>
            </a:r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1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&gt;. . .&lt;/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head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&lt;div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“&gt;&lt;/div&gt;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body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src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=“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dist.js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“&gt;&lt;/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script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html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index.html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906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 einbinden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527630"/>
            <a:ext cx="6147787" cy="27007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-dom';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'./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';</a:t>
            </a:r>
          </a:p>
          <a:p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('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mount</a:t>
            </a:r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')</a:t>
            </a:r>
          </a:p>
          <a:p>
            <a:r>
              <a:rPr lang="de-DE" sz="1950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  <a:endParaRPr lang="de-DE" sz="1950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03155" y="3527630"/>
            <a:ext cx="24426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app.js</a:t>
            </a:r>
            <a:endParaRPr lang="de-DE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0398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490347" y="3834716"/>
            <a:ext cx="9415653" cy="21005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950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&lt;div 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className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</a:t>
            </a:r>
          </a:p>
          <a:p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{props.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':'</a:t>
            </a:r>
            <a:r>
              <a:rPr lang="de-DE" sz="1950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CheckLabel-unchecked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'}</a:t>
            </a:r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950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de-DE" sz="1950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props.label</a:t>
            </a:r>
            <a:r>
              <a:rPr lang="de-DE" sz="1950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de-DE" sz="1950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10906" y="2512710"/>
            <a:ext cx="4953000" cy="9928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checked: false,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label: ‘At least 8 characters long.’ </a:t>
            </a:r>
          </a:p>
          <a:p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463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Freihandform 8"/>
          <p:cNvSpPr/>
          <p:nvPr/>
        </p:nvSpPr>
        <p:spPr>
          <a:xfrm rot="1711940">
            <a:off x="3964538" y="3332644"/>
            <a:ext cx="308027" cy="497667"/>
          </a:xfrm>
          <a:custGeom>
            <a:avLst/>
            <a:gdLst>
              <a:gd name="connsiteX0" fmla="*/ 0 w 589043"/>
              <a:gd name="connsiteY0" fmla="*/ 45756 h 801660"/>
              <a:gd name="connsiteX1" fmla="*/ 585216 w 589043"/>
              <a:gd name="connsiteY1" fmla="*/ 82332 h 801660"/>
              <a:gd name="connsiteX2" fmla="*/ 268224 w 589043"/>
              <a:gd name="connsiteY2" fmla="*/ 801660 h 80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9043" h="801660">
                <a:moveTo>
                  <a:pt x="0" y="45756"/>
                </a:moveTo>
                <a:cubicBezTo>
                  <a:pt x="270256" y="1052"/>
                  <a:pt x="540512" y="-43652"/>
                  <a:pt x="585216" y="82332"/>
                </a:cubicBezTo>
                <a:cubicBezTo>
                  <a:pt x="629920" y="208316"/>
                  <a:pt x="268224" y="801660"/>
                  <a:pt x="268224" y="801660"/>
                </a:cubicBezTo>
              </a:path>
            </a:pathLst>
          </a:custGeom>
          <a:noFill/>
          <a:ln w="25400"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557977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 Verwenden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3230103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false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de-DE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'At least 8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characters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long' </a:t>
            </a:r>
            <a:r>
              <a:rPr lang="fr-FR" sz="1625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fr-FR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fr-FR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checked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true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</a:p>
          <a:p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 label='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Contains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uppercase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fr-FR" sz="1625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letters</a:t>
            </a:r>
            <a:r>
              <a:rPr lang="fr-FR" sz="1625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.' /&gt;</a:t>
            </a:r>
            <a:endParaRPr lang="de-DE" sz="1625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&lt;/div&gt;;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  <p:sp>
        <p:nvSpPr>
          <p:cNvPr id="12" name="Inhaltsplatzhalter 6"/>
          <p:cNvSpPr txBox="1">
            <a:spLocks/>
          </p:cNvSpPr>
          <p:nvPr/>
        </p:nvSpPr>
        <p:spPr>
          <a:xfrm>
            <a:off x="855282" y="2224815"/>
            <a:ext cx="1547770" cy="1891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CheckLabelList</a:t>
            </a:r>
            <a:endParaRPr lang="de-DE" sz="105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0"/>
          <p:cNvCxnSpPr/>
          <p:nvPr/>
        </p:nvCxnSpPr>
        <p:spPr>
          <a:xfrm flipH="1">
            <a:off x="2461948" y="2353618"/>
            <a:ext cx="362545" cy="0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0"/>
          <p:cNvCxnSpPr/>
          <p:nvPr/>
        </p:nvCxnSpPr>
        <p:spPr>
          <a:xfrm flipV="1">
            <a:off x="2824493" y="2028549"/>
            <a:ext cx="0" cy="642451"/>
          </a:xfrm>
          <a:prstGeom prst="line">
            <a:avLst/>
          </a:prstGeom>
          <a:ln w="6350">
            <a:solidFill>
              <a:srgbClr val="41719C"/>
            </a:solidFill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3" name="Gruppierung 22"/>
          <p:cNvGrpSpPr/>
          <p:nvPr/>
        </p:nvGrpSpPr>
        <p:grpSpPr>
          <a:xfrm>
            <a:off x="7026278" y="2179189"/>
            <a:ext cx="1671190" cy="341171"/>
            <a:chOff x="8562382" y="1484370"/>
            <a:chExt cx="2056849" cy="419903"/>
          </a:xfrm>
        </p:grpSpPr>
        <p:sp>
          <p:nvSpPr>
            <p:cNvPr id="17" name="Inhaltsplatzhalter 6"/>
            <p:cNvSpPr txBox="1">
              <a:spLocks/>
            </p:cNvSpPr>
            <p:nvPr/>
          </p:nvSpPr>
          <p:spPr>
            <a:xfrm>
              <a:off x="9326145" y="1574513"/>
              <a:ext cx="1293086" cy="232739"/>
            </a:xfrm>
            <a:prstGeom prst="rect">
              <a:avLst/>
            </a:prstGeom>
          </p:spPr>
          <p:txBody>
            <a:bodyPr vert="horz" lIns="0" tIns="0" rIns="0" bIns="0" rtlCol="0">
              <a:normAutofit fontScale="85000" lnSpcReduction="2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CheckLabel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grpSp>
          <p:nvGrpSpPr>
            <p:cNvPr id="18" name="Gruppieren 25"/>
            <p:cNvGrpSpPr/>
            <p:nvPr/>
          </p:nvGrpSpPr>
          <p:grpSpPr>
            <a:xfrm>
              <a:off x="8562382" y="1484370"/>
              <a:ext cx="325485" cy="419903"/>
              <a:chOff x="7456115" y="1392211"/>
              <a:chExt cx="223107" cy="419903"/>
            </a:xfrm>
          </p:grpSpPr>
          <p:cxnSp>
            <p:nvCxnSpPr>
              <p:cNvPr id="20" name="Gerade Verbindung 10"/>
              <p:cNvCxnSpPr/>
              <p:nvPr/>
            </p:nvCxnSpPr>
            <p:spPr>
              <a:xfrm flipH="1">
                <a:off x="7456116" y="1392211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10"/>
              <p:cNvCxnSpPr/>
              <p:nvPr/>
            </p:nvCxnSpPr>
            <p:spPr>
              <a:xfrm flipV="1">
                <a:off x="7679221" y="1392211"/>
                <a:ext cx="0" cy="419437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rade Verbindung 10"/>
              <p:cNvCxnSpPr/>
              <p:nvPr/>
            </p:nvCxnSpPr>
            <p:spPr>
              <a:xfrm flipH="1">
                <a:off x="7456115" y="1812114"/>
                <a:ext cx="223106" cy="0"/>
              </a:xfrm>
              <a:prstGeom prst="line">
                <a:avLst/>
              </a:prstGeom>
              <a:ln w="6350">
                <a:solidFill>
                  <a:srgbClr val="41719C"/>
                </a:solidFill>
                <a:beve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Gerade Verbindung 10"/>
            <p:cNvCxnSpPr/>
            <p:nvPr/>
          </p:nvCxnSpPr>
          <p:spPr>
            <a:xfrm flipH="1">
              <a:off x="8887866" y="1694321"/>
              <a:ext cx="325484" cy="0"/>
            </a:xfrm>
            <a:prstGeom prst="line">
              <a:avLst/>
            </a:prstGeom>
            <a:ln w="6350">
              <a:solidFill>
                <a:srgbClr val="41719C"/>
              </a:solidFill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Rechteck 14"/>
          <p:cNvSpPr/>
          <p:nvPr/>
        </p:nvSpPr>
        <p:spPr>
          <a:xfrm>
            <a:off x="906049" y="1030605"/>
            <a:ext cx="576145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sz="20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Komponenten sind </a:t>
            </a:r>
            <a:r>
              <a:rPr lang="de-DE" sz="2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zusammensetzbar</a:t>
            </a:r>
            <a:endParaRPr lang="de-DE" sz="2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155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. . .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3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Komponentenlisten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7406" y="4344909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(props)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return &lt;div&gt;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endParaRPr lang="en-US" sz="1625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checked={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c.checked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         key={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c.label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/&gt;)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&lt;/div&gt;;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87782" y="2973197"/>
            <a:ext cx="6773418" cy="661169"/>
          </a:xfrm>
          <a:prstGeom prst="rect">
            <a:avLst/>
          </a:prstGeom>
          <a:noFill/>
          <a:ln>
            <a:noFill/>
          </a:ln>
        </p:spPr>
        <p:txBody>
          <a:bodyPr wrap="square" lIns="58500" tIns="58500" rIns="58500" bIns="58500" rtlCol="0">
            <a:noAutofit/>
          </a:bodyPr>
          <a:lstStyle/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checks: [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false, label: ‘At least 8 characters long.’ },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 checked: true,  label: ‘Contains uppercase letters’ }</a:t>
            </a:r>
          </a:p>
          <a:p>
            <a:r>
              <a:rPr lang="en-US" sz="1400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]</a:t>
            </a:r>
            <a:endParaRPr lang="de-DE" sz="1400" dirty="0">
              <a:solidFill>
                <a:srgbClr val="41719C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5" name="Freihandform 4"/>
          <p:cNvSpPr/>
          <p:nvPr/>
        </p:nvSpPr>
        <p:spPr>
          <a:xfrm rot="2849691">
            <a:off x="6297011" y="3587394"/>
            <a:ext cx="325120" cy="724754"/>
          </a:xfrm>
          <a:custGeom>
            <a:avLst/>
            <a:gdLst>
              <a:gd name="connsiteX0" fmla="*/ 0 w 1298562"/>
              <a:gd name="connsiteY0" fmla="*/ 47082 h 632298"/>
              <a:gd name="connsiteX1" fmla="*/ 1170432 w 1298562"/>
              <a:gd name="connsiteY1" fmla="*/ 59274 h 632298"/>
              <a:gd name="connsiteX2" fmla="*/ 1267968 w 1298562"/>
              <a:gd name="connsiteY2" fmla="*/ 632298 h 632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98562" h="632298">
                <a:moveTo>
                  <a:pt x="0" y="47082"/>
                </a:moveTo>
                <a:cubicBezTo>
                  <a:pt x="479552" y="4410"/>
                  <a:pt x="959104" y="-38262"/>
                  <a:pt x="1170432" y="59274"/>
                </a:cubicBezTo>
                <a:cubicBezTo>
                  <a:pt x="1381760" y="156810"/>
                  <a:pt x="1267968" y="632298"/>
                  <a:pt x="1267968" y="632298"/>
                </a:cubicBezTo>
              </a:path>
            </a:pathLst>
          </a:custGeom>
          <a:noFill/>
          <a:ln w="19050">
            <a:solidFill>
              <a:srgbClr val="41719C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7406" y="2028549"/>
            <a:ext cx="3931189" cy="642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14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Komponenten Klassen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3869" y="1552684"/>
            <a:ext cx="7152132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CheckLabelList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extends 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React.Component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super(</a:t>
            </a:r>
            <a:r>
              <a:rPr lang="en-US" sz="1625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componentDidMount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componentWillReceiveProps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shouldComponentUpdate</a:t>
            </a:r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 { . . . }</a:t>
            </a:r>
          </a:p>
          <a:p>
            <a:endParaRPr lang="en-US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en-US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render() {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return &lt;div&gt;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{</a:t>
            </a:r>
            <a:r>
              <a:rPr lang="en-US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.checks.map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(c =&gt; &lt;</a:t>
            </a:r>
            <a:r>
              <a:rPr lang="en-US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. . ./&gt;)}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&lt;/div&gt;;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en-US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en-US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73437" y="1532872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2015 Klasse</a:t>
            </a:r>
          </a:p>
        </p:txBody>
      </p:sp>
      <p:sp>
        <p:nvSpPr>
          <p:cNvPr id="8" name="Rechteck 7"/>
          <p:cNvSpPr/>
          <p:nvPr/>
        </p:nvSpPr>
        <p:spPr>
          <a:xfrm>
            <a:off x="73437" y="1820374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Konstruktor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73437" y="3037448"/>
            <a:ext cx="2442687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Lifecycle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Methoden</a:t>
            </a:r>
          </a:p>
          <a:p>
            <a:r>
              <a:rPr lang="de-DE" sz="13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(optional)</a:t>
            </a:r>
            <a:endParaRPr lang="de-DE" sz="13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3437" y="3795257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-Methode (</a:t>
            </a:r>
            <a:r>
              <a:rPr lang="de-DE" sz="13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pflicht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sp>
        <p:nvSpPr>
          <p:cNvPr id="12" name="Rechteck 11"/>
          <p:cNvSpPr/>
          <p:nvPr/>
        </p:nvSpPr>
        <p:spPr>
          <a:xfrm>
            <a:off x="73437" y="4277991"/>
            <a:ext cx="2442687" cy="2923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Properties über </a:t>
            </a:r>
            <a:r>
              <a:rPr lang="de-DE" sz="1300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props</a:t>
            </a:r>
            <a:r>
              <a:rPr lang="de-DE" sz="13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Objekt</a:t>
            </a:r>
          </a:p>
        </p:txBody>
      </p:sp>
    </p:spTree>
    <p:extLst>
      <p:ext uri="{BB962C8B-B14F-4D97-AF65-F5344CB8AC3E}">
        <p14:creationId xmlns:p14="http://schemas.microsoft.com/office/powerpoint/2010/main" val="55555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 von Komponenten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564641" y="1554290"/>
            <a:ext cx="8952845" cy="499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(„</a:t>
            </a:r>
            <a:r>
              <a:rPr lang="de-DE" sz="2275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state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“)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Komponenten-intern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Inhalt von Eingabefeld, Antwort vom Server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 mit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Key-Value-Paaren</a:t>
            </a:r>
            <a:endParaRPr lang="de-DE" sz="2275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</a:t>
            </a: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über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275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this.setState</a:t>
            </a:r>
            <a:r>
              <a:rPr lang="de-DE" sz="2275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()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in </a:t>
            </a:r>
            <a:r>
              <a:rPr lang="de-DE" sz="2275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verfügbar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this.setState</a:t>
            </a:r>
            <a:r>
              <a:rPr lang="de-DE" sz="2275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() triggert erneutes </a:t>
            </a:r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Rendern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auch alle Unterkomponenten</a:t>
            </a:r>
          </a:p>
          <a:p>
            <a:pPr marL="689372" lvl="1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Kein 2-Wege-Databinding</a:t>
            </a:r>
          </a:p>
          <a:p>
            <a:endParaRPr lang="de-DE" sz="2275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2275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Zum Vergleich: Properties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Von außen übergeben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Unveränderlich</a:t>
            </a:r>
          </a:p>
          <a:p>
            <a:pPr marL="232172" indent="-232172">
              <a:buFont typeface="Arial" charset="0"/>
              <a:buChar char="•"/>
            </a:pP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Zugriff über </a:t>
            </a:r>
            <a:r>
              <a:rPr lang="de-DE" sz="2275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this.props</a:t>
            </a:r>
            <a:r>
              <a:rPr lang="de-DE" sz="2275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(Key-Value-Paare)</a:t>
            </a:r>
          </a:p>
          <a:p>
            <a:pPr marL="232172" indent="-232172">
              <a:buFont typeface="Arial" charset="0"/>
              <a:buChar char="•"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364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3" name="Gruppierung 2"/>
          <p:cNvGrpSpPr/>
          <p:nvPr/>
        </p:nvGrpSpPr>
        <p:grpSpPr>
          <a:xfrm>
            <a:off x="830360" y="1745164"/>
            <a:ext cx="8245281" cy="3668443"/>
            <a:chOff x="1261984" y="1745164"/>
            <a:chExt cx="8245281" cy="3668443"/>
          </a:xfrm>
        </p:grpSpPr>
        <p:sp>
          <p:nvSpPr>
            <p:cNvPr id="4" name="Inhaltsplatzhalter 6"/>
            <p:cNvSpPr txBox="1">
              <a:spLocks/>
            </p:cNvSpPr>
            <p:nvPr/>
          </p:nvSpPr>
          <p:spPr>
            <a:xfrm>
              <a:off x="1261984" y="3633259"/>
              <a:ext cx="1919567" cy="344318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41719C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PasswordForm</a:t>
              </a:r>
              <a:endParaRPr lang="de-DE" sz="1600" b="1" spc="41" dirty="0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endParaRPr>
            </a:p>
          </p:txBody>
        </p:sp>
        <p:cxnSp>
          <p:nvCxnSpPr>
            <p:cNvPr id="5" name="Gerade Verbindung 10"/>
            <p:cNvCxnSpPr/>
            <p:nvPr/>
          </p:nvCxnSpPr>
          <p:spPr>
            <a:xfrm flipH="1">
              <a:off x="3301759" y="3772709"/>
              <a:ext cx="362544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10"/>
            <p:cNvCxnSpPr/>
            <p:nvPr/>
          </p:nvCxnSpPr>
          <p:spPr>
            <a:xfrm flipV="1">
              <a:off x="3664303" y="2389367"/>
              <a:ext cx="0" cy="302424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Inhaltsplatzhalter 6"/>
            <p:cNvSpPr txBox="1">
              <a:spLocks/>
            </p:cNvSpPr>
            <p:nvPr/>
          </p:nvSpPr>
          <p:spPr>
            <a:xfrm>
              <a:off x="5834064" y="1745164"/>
              <a:ext cx="1886011" cy="404815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de-DE" sz="1600" b="1" spc="41" dirty="0">
                  <a:solidFill>
                    <a:srgbClr val="EF7D1D"/>
                  </a:solidFill>
                  <a:latin typeface="Source Sans Pro Semibold" charset="0"/>
                  <a:ea typeface="Source Sans Pro Semibold" charset="0"/>
                  <a:cs typeface="Source Sans Pro Semibold" charset="0"/>
                </a:rPr>
                <a:t>Interner Zustand!</a:t>
              </a:r>
            </a:p>
          </p:txBody>
        </p:sp>
        <p:sp>
          <p:nvSpPr>
            <p:cNvPr id="15" name="Inhaltsplatzhalter 6"/>
            <p:cNvSpPr txBox="1">
              <a:spLocks/>
            </p:cNvSpPr>
            <p:nvPr/>
          </p:nvSpPr>
          <p:spPr>
            <a:xfrm>
              <a:off x="4569734" y="2514797"/>
              <a:ext cx="1227987" cy="315859"/>
            </a:xfrm>
            <a:prstGeom prst="rect">
              <a:avLst/>
            </a:prstGeom>
          </p:spPr>
          <p:txBody>
            <a:bodyPr vert="horz" lIns="0" tIns="0" rIns="0" bIns="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de-DE" sz="1600" b="1" spc="41" dirty="0" err="1">
                  <a:solidFill>
                    <a:srgbClr val="EF7D1D"/>
                  </a:solidFill>
                  <a:latin typeface="Source Code Pro Semibold" charset="0"/>
                  <a:ea typeface="Source Code Pro Semibold" charset="0"/>
                  <a:cs typeface="Source Code Pro Semibold" charset="0"/>
                </a:rPr>
                <a:t>input</a:t>
              </a:r>
              <a:endParaRPr lang="de-DE" sz="1600" b="1" spc="4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endParaRPr>
            </a:p>
          </p:txBody>
        </p:sp>
        <p:cxnSp>
          <p:nvCxnSpPr>
            <p:cNvPr id="16" name="Gerade Verbindung 10"/>
            <p:cNvCxnSpPr/>
            <p:nvPr/>
          </p:nvCxnSpPr>
          <p:spPr>
            <a:xfrm flipV="1">
              <a:off x="6053923" y="2470037"/>
              <a:ext cx="0" cy="400957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>
              <a:off x="5883122" y="2670516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0"/>
            <p:cNvCxnSpPr/>
            <p:nvPr/>
          </p:nvCxnSpPr>
          <p:spPr>
            <a:xfrm flipH="1" flipV="1">
              <a:off x="3664303" y="2375310"/>
              <a:ext cx="2560423" cy="12482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0"/>
            <p:cNvCxnSpPr/>
            <p:nvPr/>
          </p:nvCxnSpPr>
          <p:spPr>
            <a:xfrm flipH="1">
              <a:off x="3664302" y="5412033"/>
              <a:ext cx="2560422" cy="0"/>
            </a:xfrm>
            <a:prstGeom prst="line">
              <a:avLst/>
            </a:prstGeom>
            <a:ln w="1905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10"/>
            <p:cNvCxnSpPr/>
            <p:nvPr/>
          </p:nvCxnSpPr>
          <p:spPr>
            <a:xfrm>
              <a:off x="6053923" y="2470037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 Verbindung 10"/>
            <p:cNvCxnSpPr/>
            <p:nvPr/>
          </p:nvCxnSpPr>
          <p:spPr>
            <a:xfrm>
              <a:off x="6053923" y="2870995"/>
              <a:ext cx="170801" cy="0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26" name="Bild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82193" y="2390940"/>
              <a:ext cx="3225072" cy="3021093"/>
            </a:xfrm>
            <a:prstGeom prst="rect">
              <a:avLst/>
            </a:prstGeom>
          </p:spPr>
        </p:pic>
        <p:sp>
          <p:nvSpPr>
            <p:cNvPr id="27" name="Rechteck 26"/>
            <p:cNvSpPr/>
            <p:nvPr/>
          </p:nvSpPr>
          <p:spPr>
            <a:xfrm>
              <a:off x="6435501" y="2514797"/>
              <a:ext cx="695779" cy="271099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  <p:cxnSp>
          <p:nvCxnSpPr>
            <p:cNvPr id="28" name="Gerader Verbinder 21"/>
            <p:cNvCxnSpPr/>
            <p:nvPr/>
          </p:nvCxnSpPr>
          <p:spPr>
            <a:xfrm flipH="1" flipV="1">
              <a:off x="6775838" y="2012206"/>
              <a:ext cx="1" cy="502591"/>
            </a:xfrm>
            <a:prstGeom prst="line">
              <a:avLst/>
            </a:prstGeom>
            <a:ln w="19050">
              <a:solidFill>
                <a:srgbClr val="EF7D1D"/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hteck 6"/>
          <p:cNvSpPr/>
          <p:nvPr/>
        </p:nvSpPr>
        <p:spPr>
          <a:xfrm>
            <a:off x="5850569" y="2870994"/>
            <a:ext cx="3415351" cy="2625566"/>
          </a:xfrm>
          <a:prstGeom prst="rect">
            <a:avLst/>
          </a:prstGeom>
          <a:solidFill>
            <a:srgbClr val="D4EBE9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32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value={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</p:spTree>
    <p:extLst>
      <p:ext uri="{BB962C8B-B14F-4D97-AF65-F5344CB8AC3E}">
        <p14:creationId xmlns:p14="http://schemas.microsoft.com/office/powerpoint/2010/main" val="20767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)}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}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346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31" name="Rechteck 30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2" name="Rechteck 31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9" name="Rechteck 1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461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Zustand: Eingabefeld</a:t>
            </a:r>
            <a:endParaRPr lang="de-DE" dirty="0"/>
          </a:p>
        </p:txBody>
      </p:sp>
      <p:grpSp>
        <p:nvGrpSpPr>
          <p:cNvPr id="6" name="Gruppierung 5"/>
          <p:cNvGrpSpPr/>
          <p:nvPr/>
        </p:nvGrpSpPr>
        <p:grpSpPr>
          <a:xfrm>
            <a:off x="6726015" y="1539500"/>
            <a:ext cx="887759" cy="400957"/>
            <a:chOff x="8448861" y="1079077"/>
            <a:chExt cx="1092626" cy="493486"/>
          </a:xfrm>
        </p:grpSpPr>
        <p:sp>
          <p:nvSpPr>
            <p:cNvPr id="12" name="Inhaltsplatzhalter 6"/>
            <p:cNvSpPr txBox="1">
              <a:spLocks/>
            </p:cNvSpPr>
            <p:nvPr/>
          </p:nvSpPr>
          <p:spPr>
            <a:xfrm>
              <a:off x="8884317" y="1214428"/>
              <a:ext cx="657170" cy="232739"/>
            </a:xfrm>
            <a:prstGeom prst="rect">
              <a:avLst/>
            </a:prstGeom>
          </p:spPr>
          <p:txBody>
            <a:bodyPr vert="horz" lIns="0" tIns="0" rIns="0" bIns="0" rtlCol="0">
              <a:normAutofit lnSpcReduction="10000"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 spc="100">
                  <a:solidFill>
                    <a:srgbClr val="6B8CAB"/>
                  </a:solidFill>
                  <a:latin typeface="Arial"/>
                  <a:ea typeface="+mn-ea"/>
                  <a:cs typeface="Arial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de-DE" sz="1300" spc="4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input</a:t>
              </a:r>
              <a:endParaRPr lang="de-DE" sz="813" spc="4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cxnSp>
          <p:nvCxnSpPr>
            <p:cNvPr id="13" name="Gerade Verbindung 10"/>
            <p:cNvCxnSpPr/>
            <p:nvPr/>
          </p:nvCxnSpPr>
          <p:spPr>
            <a:xfrm flipV="1">
              <a:off x="8659078" y="1079077"/>
              <a:ext cx="0" cy="493486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0"/>
            <p:cNvCxnSpPr/>
            <p:nvPr/>
          </p:nvCxnSpPr>
          <p:spPr>
            <a:xfrm flipH="1">
              <a:off x="8659078" y="1325820"/>
              <a:ext cx="162245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0"/>
            <p:cNvCxnSpPr/>
            <p:nvPr/>
          </p:nvCxnSpPr>
          <p:spPr>
            <a:xfrm flipH="1">
              <a:off x="8448861" y="1079077"/>
              <a:ext cx="210218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0"/>
            <p:cNvCxnSpPr/>
            <p:nvPr/>
          </p:nvCxnSpPr>
          <p:spPr>
            <a:xfrm flipH="1">
              <a:off x="8448862" y="1572563"/>
              <a:ext cx="210216" cy="0"/>
            </a:xfrm>
            <a:prstGeom prst="line">
              <a:avLst/>
            </a:prstGeom>
            <a:ln w="16510">
              <a:solidFill>
                <a:srgbClr val="41719C"/>
              </a:solidFill>
              <a:prstDash val="sysDash"/>
              <a:beve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pierung 2"/>
          <p:cNvGrpSpPr/>
          <p:nvPr/>
        </p:nvGrpSpPr>
        <p:grpSpPr>
          <a:xfrm>
            <a:off x="3340465" y="1461379"/>
            <a:ext cx="3225072" cy="548587"/>
            <a:chOff x="3676807" y="1007312"/>
            <a:chExt cx="3969319" cy="675184"/>
          </a:xfrm>
        </p:grpSpPr>
        <p:pic>
          <p:nvPicPr>
            <p:cNvPr id="10" name="Bild 9"/>
            <p:cNvPicPr>
              <a:picLocks noChangeAspect="1"/>
            </p:cNvPicPr>
            <p:nvPr/>
          </p:nvPicPr>
          <p:blipFill rotWithShape="1">
            <a:blip r:embed="rId3"/>
            <a:srcRect b="81842"/>
            <a:stretch/>
          </p:blipFill>
          <p:spPr>
            <a:xfrm>
              <a:off x="3676807" y="1007312"/>
              <a:ext cx="3969319" cy="675184"/>
            </a:xfrm>
            <a:prstGeom prst="rect">
              <a:avLst/>
            </a:prstGeom>
          </p:spPr>
        </p:pic>
        <p:sp>
          <p:nvSpPr>
            <p:cNvPr id="11" name="Rechteck 10"/>
            <p:cNvSpPr/>
            <p:nvPr/>
          </p:nvSpPr>
          <p:spPr>
            <a:xfrm>
              <a:off x="3841109" y="1159751"/>
              <a:ext cx="856343" cy="333660"/>
            </a:xfrm>
            <a:prstGeom prst="rect">
              <a:avLst/>
            </a:prstGeom>
            <a:noFill/>
            <a:ln w="15240">
              <a:solidFill>
                <a:srgbClr val="EF7D1D"/>
              </a:solidFill>
              <a:prstDash val="sysDash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463"/>
            </a:p>
          </p:txBody>
        </p:sp>
      </p:grpSp>
      <p:sp>
        <p:nvSpPr>
          <p:cNvPr id="21" name="Inhaltsplatzhalter 6"/>
          <p:cNvSpPr txBox="1">
            <a:spLocks/>
          </p:cNvSpPr>
          <p:nvPr/>
        </p:nvSpPr>
        <p:spPr>
          <a:xfrm>
            <a:off x="2405071" y="1604728"/>
            <a:ext cx="830309" cy="27858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300" spc="4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Zustand!</a:t>
            </a:r>
            <a:endParaRPr lang="de-DE" sz="813" spc="4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3" name="Gerade Verbindung 10"/>
          <p:cNvCxnSpPr/>
          <p:nvPr/>
        </p:nvCxnSpPr>
        <p:spPr>
          <a:xfrm flipH="1">
            <a:off x="3130296" y="1707888"/>
            <a:ext cx="349188" cy="0"/>
          </a:xfrm>
          <a:prstGeom prst="line">
            <a:avLst/>
          </a:prstGeom>
          <a:ln w="1651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>
            <a:off x="2922270" y="2264472"/>
            <a:ext cx="6597396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extends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render()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&lt;div&gt;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&lt;input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value={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={e=&gt;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e.target.value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)}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. . .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&lt;/div&gt;;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setState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({password: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cxnSp>
        <p:nvCxnSpPr>
          <p:cNvPr id="38" name="Gerade Verbindung 37"/>
          <p:cNvCxnSpPr/>
          <p:nvPr/>
        </p:nvCxnSpPr>
        <p:spPr>
          <a:xfrm>
            <a:off x="8063484" y="5594907"/>
            <a:ext cx="1557719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 Verbindung 40"/>
          <p:cNvCxnSpPr/>
          <p:nvPr/>
        </p:nvCxnSpPr>
        <p:spPr>
          <a:xfrm>
            <a:off x="9621203" y="2724757"/>
            <a:ext cx="0" cy="2870150"/>
          </a:xfrm>
          <a:prstGeom prst="line">
            <a:avLst/>
          </a:prstGeom>
          <a:ln w="25400">
            <a:solidFill>
              <a:srgbClr val="EF7D1D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/>
          <p:cNvCxnSpPr/>
          <p:nvPr/>
        </p:nvCxnSpPr>
        <p:spPr>
          <a:xfrm>
            <a:off x="5655088" y="2713982"/>
            <a:ext cx="3966115" cy="0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triangle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8" name="Rechteck 47"/>
          <p:cNvSpPr/>
          <p:nvPr/>
        </p:nvSpPr>
        <p:spPr>
          <a:xfrm>
            <a:off x="8192262" y="257644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 rendern</a:t>
            </a:r>
          </a:p>
        </p:txBody>
      </p:sp>
      <p:cxnSp>
        <p:nvCxnSpPr>
          <p:cNvPr id="22" name="Gerade Verbindung 21"/>
          <p:cNvCxnSpPr/>
          <p:nvPr/>
        </p:nvCxnSpPr>
        <p:spPr>
          <a:xfrm>
            <a:off x="5655088" y="3953986"/>
            <a:ext cx="0" cy="1166654"/>
          </a:xfrm>
          <a:prstGeom prst="line">
            <a:avLst/>
          </a:prstGeom>
          <a:ln w="25400">
            <a:solidFill>
              <a:srgbClr val="EF7D1D"/>
            </a:solidFill>
            <a:prstDash val="dash"/>
            <a:headEnd type="none" w="lg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hteck 23"/>
          <p:cNvSpPr/>
          <p:nvPr/>
        </p:nvSpPr>
        <p:spPr>
          <a:xfrm>
            <a:off x="5075158" y="4293995"/>
            <a:ext cx="1159860" cy="292388"/>
          </a:xfrm>
          <a:prstGeom prst="rect">
            <a:avLst/>
          </a:prstGeom>
          <a:ln>
            <a:solidFill>
              <a:srgbClr val="EF7D1D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sz="13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</a:t>
            </a:r>
            <a:endParaRPr lang="de-DE" sz="13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5" name="Rechteck 34"/>
          <p:cNvSpPr/>
          <p:nvPr/>
        </p:nvSpPr>
        <p:spPr>
          <a:xfrm>
            <a:off x="172497" y="3371134"/>
            <a:ext cx="33014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Input mit Wert aus State befüllen</a:t>
            </a:r>
          </a:p>
        </p:txBody>
      </p:sp>
      <p:sp>
        <p:nvSpPr>
          <p:cNvPr id="36" name="Rechteck 35"/>
          <p:cNvSpPr/>
          <p:nvPr/>
        </p:nvSpPr>
        <p:spPr>
          <a:xfrm>
            <a:off x="172497" y="3646209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2a.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 registrieren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7" name="Rechteck 36"/>
          <p:cNvSpPr/>
          <p:nvPr/>
        </p:nvSpPr>
        <p:spPr>
          <a:xfrm>
            <a:off x="172497" y="5188936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2b.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Event 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Handler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39" name="Rechteck 38"/>
          <p:cNvSpPr/>
          <p:nvPr/>
        </p:nvSpPr>
        <p:spPr>
          <a:xfrm>
            <a:off x="172497" y="5486707"/>
            <a:ext cx="275967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3</a:t>
            </a:r>
            <a:r>
              <a:rPr lang="de-DE" sz="14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 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Zustand neu setzen</a:t>
            </a:r>
          </a:p>
        </p:txBody>
      </p:sp>
    </p:spTree>
    <p:extLst>
      <p:ext uri="{BB962C8B-B14F-4D97-AF65-F5344CB8AC3E}">
        <p14:creationId xmlns:p14="http://schemas.microsoft.com/office/powerpoint/2010/main" val="1436212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: Uni </a:t>
            </a:r>
            <a:r>
              <a:rPr lang="de-DE" dirty="0" err="1" smtClean="0"/>
              <a:t>directional</a:t>
            </a:r>
            <a:r>
              <a:rPr lang="de-DE" dirty="0" smtClean="0"/>
              <a:t> </a:t>
            </a:r>
            <a:r>
              <a:rPr lang="de-DE" dirty="0" err="1" smtClean="0"/>
              <a:t>dataflow</a:t>
            </a:r>
            <a:endParaRPr lang="de-DE" dirty="0"/>
          </a:p>
        </p:txBody>
      </p:sp>
      <p:sp>
        <p:nvSpPr>
          <p:cNvPr id="2" name="Rechteck 1"/>
          <p:cNvSpPr/>
          <p:nvPr/>
        </p:nvSpPr>
        <p:spPr>
          <a:xfrm>
            <a:off x="838200" y="914043"/>
            <a:ext cx="8978900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PasswordForm</a:t>
            </a:r>
            <a:r>
              <a:rPr lang="de-DE" sz="1400" dirty="0">
                <a:solidFill>
                  <a:srgbClr val="57A2C5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extends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React.Component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onPasswordChange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 { </a:t>
            </a:r>
            <a:r>
              <a:rPr lang="de-DE" sz="1400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this.setState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({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</a:t>
            </a:r>
            <a:r>
              <a:rPr lang="de-DE" sz="1400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newPassword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 }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. . .</a:t>
            </a:r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render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()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this.state.password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this.checkPassword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);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. . .;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const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=== 0;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return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&lt;div&gt;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type='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value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    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onChange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b="1" dirty="0" err="1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 =&gt; 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this.onPasswordChange</a:t>
            </a:r>
            <a:r>
              <a:rPr lang="de-DE" sz="1400" b="1" dirty="0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(</a:t>
            </a:r>
            <a:r>
              <a:rPr lang="de-DE" sz="1400" b="1" dirty="0" err="1" smtClean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event.target.value</a:t>
            </a:r>
            <a:r>
              <a:rPr lang="de-DE" sz="1400" b="1" dirty="0">
                <a:solidFill>
                  <a:srgbClr val="EF7D1D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)} 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/&gt;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 err="1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CheckLabelList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&gt; 0 ?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='Label'&gt;{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failed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: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  &lt;div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className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='Label Label-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success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'&gt;All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checks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passed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!&lt;/div&gt;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}</a:t>
            </a:r>
          </a:p>
          <a:p>
            <a:endParaRPr lang="de-DE" sz="1400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400" b="1" dirty="0">
                <a:solidFill>
                  <a:srgbClr val="57A2C5"/>
                </a:solidFill>
                <a:latin typeface="Source Code Pro Semibold" charset="0"/>
                <a:ea typeface="Source Code Pro Semibold" charset="0"/>
                <a:cs typeface="Source Code Pro Semibold" charset="0"/>
              </a:rPr>
              <a:t>Button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label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='Set Password' 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enabled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={</a:t>
            </a:r>
            <a:r>
              <a:rPr lang="de-DE" sz="1400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isValidPassword</a:t>
            </a:r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 /&gt;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 &lt;/div&gt;;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</p:txBody>
      </p:sp>
      <p:sp>
        <p:nvSpPr>
          <p:cNvPr id="4" name="Rechteck 3"/>
          <p:cNvSpPr/>
          <p:nvPr/>
        </p:nvSpPr>
        <p:spPr>
          <a:xfrm>
            <a:off x="838200" y="914043"/>
            <a:ext cx="8394700" cy="5693866"/>
          </a:xfrm>
          <a:prstGeom prst="rect">
            <a:avLst/>
          </a:prstGeom>
          <a:solidFill>
            <a:srgbClr val="D4EBE9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938" y="1091842"/>
            <a:ext cx="7164512" cy="4813657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>
            <a:off x="0" y="6134100"/>
            <a:ext cx="990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 smtClean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RESPOND TO EVENTS &amp; RENDER UI</a:t>
            </a:r>
            <a:endParaRPr lang="de-DE" sz="2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6338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Virtual DOM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666" y="1931829"/>
            <a:ext cx="9116668" cy="1995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16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Komponentenhierarchien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Typische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Anwendungen: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Hierarchisch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aufgebaut</a:t>
            </a:r>
            <a:endParaRPr lang="de-DE" sz="24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10" name="Bild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850" y="1176297"/>
            <a:ext cx="59563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04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7390" y="1177089"/>
            <a:ext cx="7150100" cy="3098800"/>
          </a:xfrm>
          <a:prstGeom prst="rect">
            <a:avLst/>
          </a:prstGeom>
        </p:spPr>
      </p:pic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Kommunikation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203200" y="443871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Kommunikation zwischen Komponenten: 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Events und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Callbacks</a:t>
            </a:r>
            <a:endParaRPr lang="de-DE" sz="2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721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744309" y="2943698"/>
            <a:ext cx="656942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Demo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Password Form</a:t>
            </a:r>
            <a:endParaRPr lang="de-DE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566" y="227604"/>
            <a:ext cx="3298869" cy="3322832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3552624" y="896965"/>
            <a:ext cx="2783782" cy="2528815"/>
          </a:xfrm>
          <a:prstGeom prst="rect">
            <a:avLst/>
          </a:prstGeom>
          <a:noFill/>
          <a:ln w="34925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6"/>
          <p:cNvSpPr txBox="1">
            <a:spLocks/>
          </p:cNvSpPr>
          <p:nvPr/>
        </p:nvSpPr>
        <p:spPr>
          <a:xfrm>
            <a:off x="873269" y="1946126"/>
            <a:ext cx="1919567" cy="34431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 spc="100">
                <a:solidFill>
                  <a:srgbClr val="6B8CAB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de-DE" sz="1600" b="1" spc="41" dirty="0" err="1">
                <a:solidFill>
                  <a:srgbClr val="41719C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PasswordForm</a:t>
            </a:r>
            <a:endParaRPr lang="de-DE" sz="1600" b="1" spc="41" dirty="0">
              <a:solidFill>
                <a:srgbClr val="41719C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10"/>
          <p:cNvCxnSpPr/>
          <p:nvPr/>
        </p:nvCxnSpPr>
        <p:spPr>
          <a:xfrm flipH="1">
            <a:off x="2884868" y="2085576"/>
            <a:ext cx="635421" cy="0"/>
          </a:xfrm>
          <a:prstGeom prst="line">
            <a:avLst/>
          </a:prstGeom>
          <a:ln w="31750">
            <a:solidFill>
              <a:srgbClr val="EF7D1D"/>
            </a:solidFill>
            <a:prstDash val="sysDash"/>
            <a:beve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2752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SINGLE PAGE APPLICATIONS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744309" y="2943698"/>
            <a:ext cx="6452407" cy="30807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9419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925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facebook.github.io</a:t>
            </a:r>
            <a:r>
              <a:rPr lang="de-DE" spc="100" dirty="0"/>
              <a:t>/</a:t>
            </a:r>
            <a:r>
              <a:rPr lang="de-DE" spc="100" dirty="0" err="1"/>
              <a:t>react</a:t>
            </a:r>
            <a:r>
              <a:rPr lang="de-DE" spc="1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44134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601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30514" y="3342358"/>
            <a:ext cx="5044971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Anhang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53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755712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scales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www.typescriptlang.org</a:t>
            </a:r>
            <a:r>
              <a:rPr lang="de-DE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4751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</a:t>
            </a:r>
            <a:r>
              <a:rPr lang="de-DE" dirty="0" err="1" smtClean="0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 mit Typ-System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Gültiger JavaScript-Code auch gültiger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übersetzt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auch JSX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z.B. IDEA, </a:t>
            </a:r>
            <a:r>
              <a:rPr lang="de-DE" sz="24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VS Code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697928" y="3337440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61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3506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yo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10;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 'number'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 not assignable to type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'string'</a:t>
            </a: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843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95292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('Klaus');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(10);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(10 is not a string)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29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foo: 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string; //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eingebaute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z.B</a:t>
            </a:r>
            <a:r>
              <a:rPr lang="en-US" sz="1463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number, </a:t>
            </a:r>
            <a:r>
              <a:rPr lang="en-US" sz="1463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 smtClean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 smtClean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36544F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ist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werden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dann</a:t>
            </a:r>
            <a:r>
              <a:rPr lang="en-US" sz="1463" b="1" dirty="0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 smtClean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7;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bgeleiteter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 smtClean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16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38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definieren und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("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age?: number              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optionaler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 smtClean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- Syntax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= { name: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 = { title: string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// OK</a:t>
            </a: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 smtClean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79977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Hintergrund: Single </a:t>
            </a:r>
            <a:r>
              <a:rPr lang="de-DE" dirty="0"/>
              <a:t>Page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5564" y="1453967"/>
            <a:ext cx="3054731" cy="3543034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05" y="1492604"/>
            <a:ext cx="3084389" cy="3543034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685705" y="5190186"/>
            <a:ext cx="308438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Klassische Webanwendung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JSP,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Thymeleaf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JSF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jQuery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6165564" y="5190186"/>
            <a:ext cx="30547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Single Page </a:t>
            </a:r>
            <a:r>
              <a:rPr lang="de-DE" sz="20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Application</a:t>
            </a:r>
            <a:endParaRPr lang="de-DE" sz="20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REST API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Angular, </a:t>
            </a:r>
            <a:r>
              <a:rPr lang="de-DE" sz="20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Vue</a:t>
            </a: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0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buFontTx/>
              <a:buChar char="-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38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517362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für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584604" y="3342358"/>
            <a:ext cx="716734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08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b="1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CheckLabelProps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label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checked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  <a:endParaRPr lang="de-DE" sz="1625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3"/>
          <a:srcRect r="11261" b="40560"/>
          <a:stretch/>
        </p:blipFill>
        <p:spPr>
          <a:xfrm>
            <a:off x="2987406" y="1703730"/>
            <a:ext cx="3931189" cy="46224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93249" y="357247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Überprüfung zur </a:t>
            </a:r>
            <a:r>
              <a:rPr lang="de-DE" sz="16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-Zeit</a:t>
            </a:r>
          </a:p>
          <a:p>
            <a:r>
              <a:rPr lang="de-DE" sz="16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(auch direkt in der IDE)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Properties als Typen in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 smtClean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505" y="4775195"/>
            <a:ext cx="5694659" cy="196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25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2506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04973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  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Restriction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[];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onPasswordSet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void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?: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Component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de-DE" sz="1625" dirty="0" err="1" smtClean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PasswordFormState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{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2584707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1. Typen definieren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93249" y="483532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2. Typen als Parameter angeben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Komponenten-Klassen als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 für Properties und State </a:t>
            </a:r>
          </a:p>
        </p:txBody>
      </p:sp>
    </p:spTree>
    <p:extLst>
      <p:ext uri="{BB962C8B-B14F-4D97-AF65-F5344CB8AC3E}">
        <p14:creationId xmlns:p14="http://schemas.microsoft.com/office/powerpoint/2010/main" val="134558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TypeScript</a:t>
            </a:r>
            <a:r>
              <a:rPr lang="de-DE" dirty="0" smtClean="0"/>
              <a:t> und </a:t>
            </a:r>
            <a:r>
              <a:rPr lang="de-DE" dirty="0" err="1" smtClean="0"/>
              <a:t>React</a:t>
            </a:r>
            <a:r>
              <a:rPr lang="de-DE" dirty="0" smtClean="0"/>
              <a:t>: Properties &amp; State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5838" y="1775774"/>
            <a:ext cx="6721221" cy="475130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Properties sind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read-only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this.props.restrictions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null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Nur bekannte Properties dürfen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x =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this.props.not_here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State muss vollständig initialisiert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{}; 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fehlt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darf nur im Konstruktor verwendet werden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this.state.password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null; // außerhalb des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Cstr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Elemente im State müssen korrekten Typ haben</a:t>
            </a:r>
          </a:p>
          <a:p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password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7}); // 7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is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Unbekannte Elemente dürfen nicht in den State gesetzt werden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his.setState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notHere</a:t>
            </a:r>
            <a:r>
              <a:rPr lang="de-DE" sz="1625" dirty="0" smtClean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'invalid'});</a:t>
            </a:r>
          </a:p>
          <a:p>
            <a:endParaRPr lang="de-DE" sz="1625" dirty="0" smtClean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17668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Potentielle Fehler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Typische Fehler, die durch </a:t>
            </a:r>
            <a:r>
              <a:rPr lang="de-DE" sz="2400" b="1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aufgedeckt werden</a:t>
            </a:r>
          </a:p>
        </p:txBody>
      </p:sp>
    </p:spTree>
    <p:extLst>
      <p:ext uri="{BB962C8B-B14F-4D97-AF65-F5344CB8AC3E}">
        <p14:creationId xmlns:p14="http://schemas.microsoft.com/office/powerpoint/2010/main" val="4828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Anwendung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6402" y="762917"/>
            <a:ext cx="3813197" cy="3672789"/>
          </a:xfrm>
          <a:prstGeom prst="rect">
            <a:avLst/>
          </a:prstGeom>
          <a:ln>
            <a:solidFill>
              <a:srgbClr val="025249"/>
            </a:solidFill>
          </a:ln>
          <a:effectLst>
            <a:outerShdw blurRad="50800" dist="76200" dir="2700000" algn="t" rotWithShape="0">
              <a:srgbClr val="025249">
                <a:alpha val="40000"/>
              </a:srgbClr>
            </a:outerShdw>
          </a:effectLst>
        </p:spPr>
      </p:pic>
      <p:sp>
        <p:nvSpPr>
          <p:cNvPr id="4" name="Inhaltsplatzhalter 8"/>
          <p:cNvSpPr txBox="1">
            <a:spLocks/>
          </p:cNvSpPr>
          <p:nvPr/>
        </p:nvSpPr>
        <p:spPr>
          <a:xfrm>
            <a:off x="1609725" y="4757483"/>
            <a:ext cx="6686550" cy="1424375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Code: https://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0" indent="0" algn="ctr">
              <a:lnSpc>
                <a:spcPct val="160000"/>
              </a:lnSpc>
              <a:buNone/>
            </a:pP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Demo: https://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nilshartmann.github.io</a:t>
            </a:r>
            <a:r>
              <a:rPr lang="de-DE" sz="2275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2275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react-example-app</a:t>
            </a:r>
            <a:r>
              <a:rPr lang="de-DE" sz="2275" b="1" dirty="0" smtClean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</a:p>
          <a:p>
            <a:pPr marL="0" indent="0" algn="ctr">
              <a:lnSpc>
                <a:spcPct val="160000"/>
              </a:lnSpc>
              <a:buNone/>
            </a:pPr>
            <a:endParaRPr lang="de-DE" sz="2275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773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139" y="852776"/>
            <a:ext cx="3466089" cy="3627303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1649624" y="1996881"/>
            <a:ext cx="2373312" cy="282046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6" name="Rechteck 5"/>
          <p:cNvSpPr/>
          <p:nvPr/>
        </p:nvSpPr>
        <p:spPr>
          <a:xfrm>
            <a:off x="1587711" y="1928108"/>
            <a:ext cx="2559050" cy="1410211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7" name="Rechteck 6"/>
          <p:cNvSpPr/>
          <p:nvPr/>
        </p:nvSpPr>
        <p:spPr>
          <a:xfrm>
            <a:off x="1532678" y="1439688"/>
            <a:ext cx="3302000" cy="2944264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Rechteck 7"/>
          <p:cNvSpPr/>
          <p:nvPr/>
        </p:nvSpPr>
        <p:spPr>
          <a:xfrm>
            <a:off x="3149283" y="3902410"/>
            <a:ext cx="1589087" cy="433388"/>
          </a:xfrm>
          <a:prstGeom prst="rect">
            <a:avLst/>
          </a:prstGeom>
          <a:noFill/>
          <a:ln w="19050">
            <a:solidFill>
              <a:srgbClr val="EF7D1D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9" name="Rechteck 8"/>
          <p:cNvSpPr/>
          <p:nvPr/>
        </p:nvSpPr>
        <p:spPr>
          <a:xfrm>
            <a:off x="1451139" y="852775"/>
            <a:ext cx="3449322" cy="3627303"/>
          </a:xfrm>
          <a:prstGeom prst="rect">
            <a:avLst/>
          </a:prstGeom>
          <a:noFill/>
          <a:ln w="12700">
            <a:solidFill>
              <a:srgbClr val="6B8CAB"/>
            </a:solidFill>
            <a:prstDash val="sysDash"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10" name="Textfeld 9"/>
          <p:cNvSpPr txBox="1"/>
          <p:nvPr/>
        </p:nvSpPr>
        <p:spPr>
          <a:xfrm>
            <a:off x="5103851" y="813418"/>
            <a:ext cx="3079689" cy="3724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input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  &lt;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CheckLabelList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&lt;Label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  &lt;Button /&gt;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 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PasswordForm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&lt;/</a:t>
            </a:r>
            <a:r>
              <a:rPr lang="de-DE" sz="1788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PasswordView</a:t>
            </a:r>
            <a:r>
              <a:rPr lang="de-DE" sz="1788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1009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-12879" y="5827376"/>
            <a:ext cx="588564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00" dirty="0" smtClean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Grafik Inspiriert von: https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://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pbs.twimg.com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media</a:t>
            </a:r>
            <a:r>
              <a:rPr lang="de-DE" sz="1000" dirty="0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1000" dirty="0" err="1">
                <a:solidFill>
                  <a:srgbClr val="5AB88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DCXJ_tjXoAAoBbu.jpg</a:t>
            </a:r>
            <a:endParaRPr lang="de-DE" sz="1000" dirty="0">
              <a:solidFill>
                <a:srgbClr val="5AB88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Separation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concerns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171561" y="387439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RETHINKING BEST PRACTICES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29" y="1893195"/>
            <a:ext cx="8110647" cy="3945019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75243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Klassische Aufteilung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5950040" y="1309500"/>
            <a:ext cx="2737746" cy="2488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00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Aufteilung </a:t>
            </a:r>
            <a:r>
              <a:rPr lang="de-DE" sz="160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 Komponenten</a:t>
            </a:r>
            <a:endParaRPr lang="de-DE" sz="1600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13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Komponenten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3"/>
          <a:srcRect l="63131"/>
          <a:stretch/>
        </p:blipFill>
        <p:spPr>
          <a:xfrm>
            <a:off x="5983488" y="618187"/>
            <a:ext cx="3299602" cy="4353058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291026" y="383235"/>
            <a:ext cx="5401436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-Komponenten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bestehen aus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Logik und UI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keine </a:t>
            </a:r>
            <a:r>
              <a:rPr lang="de-DE" sz="2800" dirty="0" err="1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Templatesprache</a:t>
            </a:r>
            <a:endParaRPr lang="de-DE" sz="2800" dirty="0" smtClean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deklarativ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immer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komplett gerendert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können auf dem </a:t>
            </a:r>
            <a:r>
              <a:rPr lang="de-DE" sz="2800" dirty="0" smtClean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Server gerendert 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werden („universal </a:t>
            </a:r>
            <a:r>
              <a:rPr lang="de-DE" sz="2800" dirty="0" err="1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webapps</a:t>
            </a:r>
            <a:r>
              <a:rPr lang="de-DE" sz="2800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“)</a:t>
            </a:r>
          </a:p>
          <a:p>
            <a:pPr marL="285750" indent="-285750">
              <a:buFontTx/>
              <a:buChar char="-"/>
            </a:pPr>
            <a:endParaRPr lang="de-DE" sz="2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049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React</a:t>
            </a:r>
            <a:r>
              <a:rPr lang="de-DE" dirty="0" smtClean="0"/>
              <a:t> Schritt für Schritt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1261" b="40560"/>
          <a:stretch/>
        </p:blipFill>
        <p:spPr>
          <a:xfrm>
            <a:off x="2963732" y="1263771"/>
            <a:ext cx="3978537" cy="467809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3732" y="2283511"/>
            <a:ext cx="3978537" cy="650188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4"/>
          <a:srcRect b="62443"/>
          <a:stretch/>
        </p:blipFill>
        <p:spPr>
          <a:xfrm>
            <a:off x="2968341" y="3574936"/>
            <a:ext cx="3969319" cy="139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432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2379</Words>
  <Application>Microsoft Macintosh PowerPoint</Application>
  <PresentationFormat>A4-Papier (210x297 mm)</PresentationFormat>
  <Paragraphs>501</Paragraphs>
  <Slides>44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44</vt:i4>
      </vt:variant>
    </vt:vector>
  </HeadingPairs>
  <TitlesOfParts>
    <vt:vector size="54" baseType="lpstr"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Arial</vt:lpstr>
      <vt:lpstr>Office-Design</vt:lpstr>
      <vt:lpstr>BED-CON BERLIN | SEPTEMBER 2017 | @NILSHARTMANN    </vt:lpstr>
      <vt:lpstr>@nilshartmann</vt:lpstr>
      <vt:lpstr>https://facebook.github.io/react/</vt:lpstr>
      <vt:lpstr>Hintergrund: Single Page ApplicationS</vt:lpstr>
      <vt:lpstr>Beispiel Anwendung</vt:lpstr>
      <vt:lpstr>Komponenten</vt:lpstr>
      <vt:lpstr>Separation of concerns</vt:lpstr>
      <vt:lpstr>Komponenten</vt:lpstr>
      <vt:lpstr>React Schritt für Schritt</vt:lpstr>
      <vt:lpstr>Die JSX Spracherweiterung</vt:lpstr>
      <vt:lpstr>Eine React Komponente: Als Funktion</vt:lpstr>
      <vt:lpstr>Komponente einbinden</vt:lpstr>
      <vt:lpstr>Komponente einbinden</vt:lpstr>
      <vt:lpstr>Komponenten: Properties</vt:lpstr>
      <vt:lpstr>Komponenten Verwenden</vt:lpstr>
      <vt:lpstr>Beispiel: Komponentenlisten</vt:lpstr>
      <vt:lpstr>Beispiel: Komponentenlisten</vt:lpstr>
      <vt:lpstr>Komponenten Klassen</vt:lpstr>
      <vt:lpstr>Zustand von Komponenten</vt:lpstr>
      <vt:lpstr>Beispiel: Eingabefeld</vt:lpstr>
      <vt:lpstr>Beispiel: Eingabefeld</vt:lpstr>
      <vt:lpstr>Beispiel: Eingabefeld</vt:lpstr>
      <vt:lpstr>Beispiel: Eingabefeld</vt:lpstr>
      <vt:lpstr>Zustand: Eingabefeld</vt:lpstr>
      <vt:lpstr>React: Uni directional dataflow</vt:lpstr>
      <vt:lpstr>Virtual DOM</vt:lpstr>
      <vt:lpstr>Komponentenhierarchien</vt:lpstr>
      <vt:lpstr>Kommunikation</vt:lpstr>
      <vt:lpstr>Password Form</vt:lpstr>
      <vt:lpstr>HTTPS://NILSHARTMANN.NET | @nilshartmann</vt:lpstr>
      <vt:lpstr>PowerPoint-Präsentation</vt:lpstr>
      <vt:lpstr>http://www.typescriptlang.org/</vt:lpstr>
      <vt:lpstr>Hintergrund: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PowerPoint-Präsentation</vt:lpstr>
      <vt:lpstr>TypeScript und React: Properties</vt:lpstr>
      <vt:lpstr>TypeScript und React: Properties &amp; State</vt:lpstr>
      <vt:lpstr>TypeScript und React: Properties &amp; State</vt:lpstr>
      <vt:lpstr>TypeScript und React: Properties &amp; State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284</cp:revision>
  <cp:lastPrinted>2017-09-21T15:48:37Z</cp:lastPrinted>
  <dcterms:created xsi:type="dcterms:W3CDTF">2016-03-28T15:59:53Z</dcterms:created>
  <dcterms:modified xsi:type="dcterms:W3CDTF">2017-09-21T19:25:58Z</dcterms:modified>
</cp:coreProperties>
</file>

<file path=docProps/thumbnail.jpeg>
</file>